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10830" r:id="rId2"/>
    <p:sldId id="10831" r:id="rId3"/>
    <p:sldId id="10833" r:id="rId4"/>
    <p:sldId id="10837" r:id="rId5"/>
    <p:sldId id="10838" r:id="rId6"/>
    <p:sldId id="10839" r:id="rId7"/>
    <p:sldId id="10840" r:id="rId8"/>
    <p:sldId id="10841" r:id="rId9"/>
    <p:sldId id="10842" r:id="rId10"/>
    <p:sldId id="10843" r:id="rId11"/>
    <p:sldId id="10844" r:id="rId12"/>
    <p:sldId id="10846" r:id="rId13"/>
    <p:sldId id="10845" r:id="rId14"/>
    <p:sldId id="10847" r:id="rId15"/>
    <p:sldId id="10848" r:id="rId16"/>
    <p:sldId id="10849" r:id="rId17"/>
    <p:sldId id="10850" r:id="rId18"/>
    <p:sldId id="10851" r:id="rId19"/>
    <p:sldId id="1083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5676C78-C77E-C243-A11E-DD8D63A622C5}">
          <p14:sldIdLst>
            <p14:sldId id="10830"/>
            <p14:sldId id="10831"/>
            <p14:sldId id="10833"/>
            <p14:sldId id="10837"/>
            <p14:sldId id="10838"/>
            <p14:sldId id="10839"/>
            <p14:sldId id="10840"/>
            <p14:sldId id="10841"/>
            <p14:sldId id="10842"/>
            <p14:sldId id="10843"/>
            <p14:sldId id="10844"/>
            <p14:sldId id="10846"/>
            <p14:sldId id="10845"/>
            <p14:sldId id="10847"/>
            <p14:sldId id="10848"/>
            <p14:sldId id="10849"/>
            <p14:sldId id="10850"/>
            <p14:sldId id="10851"/>
            <p14:sldId id="1083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0"/>
    <p:restoredTop sz="84155"/>
  </p:normalViewPr>
  <p:slideViewPr>
    <p:cSldViewPr snapToObjects="1">
      <p:cViewPr>
        <p:scale>
          <a:sx n="100" d="100"/>
          <a:sy n="100" d="100"/>
        </p:scale>
        <p:origin x="169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1299A-533C-E04E-9FE1-DE5967DC140F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89D90-5798-F946-A692-BBAAB6D56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05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B7740-FB78-2C47-9B39-00DBDF47A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6FC41A-278F-F541-A1D3-219638DA96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E2D5E-95B3-304D-979A-332E79E5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19B9C-2A2C-C34C-A0E4-438058923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731D9-836A-A747-B0EF-FB6A4C9F4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4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C45C4-665D-454F-800B-2FC6707DE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DD4B8A-7A5C-0243-9D21-1C03175B4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176EE-1834-C847-B76F-691D1AE57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529D5-642A-1346-9C39-975B07A80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A0E1F-9E91-EE45-8D5A-6EB88975B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292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8E4CCC-22BD-8A4B-9354-B2906C17DC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98C3E8-70ED-CC49-BAD1-6EE08DB09A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FF7735-51DB-1B43-BD57-8FD040B3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4A35F-98AC-D44B-94E4-7E6759A78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54FEC4-BEFD-E24F-95DE-60D9AC98B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03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REAM for PPT+Vectors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815"/>
            <a:ext cx="12191999" cy="68543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-1" y="2639701"/>
            <a:ext cx="12192001" cy="1075679"/>
          </a:xfrm>
          <a:solidFill>
            <a:schemeClr val="bg2"/>
          </a:solidFill>
          <a:ln w="12700">
            <a:noFill/>
            <a:miter lim="800000"/>
            <a:headEnd/>
            <a:tailEnd/>
          </a:ln>
        </p:spPr>
        <p:txBody>
          <a:bodyPr wrap="square" lIns="274320" tIns="219456" rIns="274320" bIns="256032" anchor="ctr" anchorCtr="0">
            <a:spAutoFit/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lang="en-US" altLang="ja-JP" sz="4300" b="0" i="0" kern="1200" baseline="0">
                <a:solidFill>
                  <a:schemeClr val="bg1"/>
                </a:solidFill>
                <a:latin typeface="Arial" charset="0"/>
                <a:ea typeface="MS PGothic" pitchFamily="34" charset="-128"/>
                <a:cs typeface="Arial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29" name="Text Placeholder 27"/>
          <p:cNvSpPr>
            <a:spLocks noGrp="1"/>
          </p:cNvSpPr>
          <p:nvPr>
            <p:ph type="body" sz="quarter" idx="14" hasCustomPrompt="1"/>
          </p:nvPr>
        </p:nvSpPr>
        <p:spPr>
          <a:xfrm>
            <a:off x="1586" y="3869218"/>
            <a:ext cx="12188826" cy="53753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91440" tIns="44426" rIns="90434" bIns="44426" numCol="1" anchor="t" anchorCtr="0" compatLnSpc="1">
            <a:prstTxWarp prst="textNoShape">
              <a:avLst/>
            </a:prstTxWarp>
            <a:spAutoFit/>
          </a:bodyPr>
          <a:lstStyle>
            <a:lvl1pPr marL="0" indent="0" algn="ctr" rtl="0" eaLnBrk="0" fontAlgn="base" hangingPunct="0">
              <a:lnSpc>
                <a:spcPct val="97000"/>
              </a:lnSpc>
              <a:spcBef>
                <a:spcPct val="0"/>
              </a:spcBef>
              <a:spcAft>
                <a:spcPct val="0"/>
              </a:spcAft>
              <a:buNone/>
              <a:defRPr lang="en-US" sz="3000" b="1" i="0" kern="1200" cap="none" spc="0" baseline="0" dirty="0" smtClean="0">
                <a:solidFill>
                  <a:schemeClr val="bg2"/>
                </a:solidFill>
                <a:latin typeface="Arial" pitchFamily="34" charset="0"/>
                <a:ea typeface="+mj-ea"/>
                <a:cs typeface="+mj-cs"/>
              </a:defRPr>
            </a:lvl1pPr>
            <a:lvl2pPr marL="609204" indent="-609204" defTabSz="304604">
              <a:buFontTx/>
              <a:buNone/>
              <a:defRPr lang="en-US" sz="2100" baseline="0" dirty="0" smtClean="0">
                <a:solidFill>
                  <a:schemeClr val="bg1"/>
                </a:solidFill>
              </a:defRPr>
            </a:lvl2pPr>
            <a:lvl3pPr>
              <a:defRPr lang="en-US" sz="2400" dirty="0" smtClean="0"/>
            </a:lvl3pPr>
            <a:lvl4pPr>
              <a:defRPr lang="en-US" sz="2400" dirty="0" smtClean="0"/>
            </a:lvl4pPr>
            <a:lvl5pPr>
              <a:defRPr lang="en-US" sz="2400" dirty="0"/>
            </a:lvl5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197518" y="6413762"/>
            <a:ext cx="37231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fld id="{DAAEE642-D065-4BBA-AB0A-FA69033CF351}" type="slidenum">
              <a:rPr kumimoji="0" lang="en-US" sz="1200" b="0" i="0" u="none" strike="noStrike" kern="800" cap="none" spc="0" normalizeH="0" baseline="0" noProof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ts val="800"/>
                </a:spcBef>
                <a:spcAft>
                  <a:spcPct val="0"/>
                </a:spcAft>
                <a:buClr>
                  <a:srgbClr val="005596"/>
                </a:buClr>
                <a:buSzPct val="100000"/>
                <a:buFont typeface="Wingdings" pitchFamily="2" charset="2"/>
                <a:buNone/>
                <a:tabLst/>
                <a:defRPr/>
              </a:pPr>
              <a:t>‹#›</a:t>
            </a:fld>
            <a:endParaRPr kumimoji="0" lang="en-US" sz="1200" b="0" i="0" u="none" strike="noStrike" kern="8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7" name="Picture 16" descr="CYPRESS LOGO NEW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302039" y="5867401"/>
            <a:ext cx="2651716" cy="821817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23166" y="6426400"/>
            <a:ext cx="2144350" cy="253916"/>
          </a:xfrm>
          <a:prstGeom prst="rect">
            <a:avLst/>
          </a:prstGeom>
        </p:spPr>
        <p:txBody>
          <a:bodyPr wrap="none" anchor="ctr" anchorCtr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800"/>
              </a:spcBef>
              <a:spcAft>
                <a:spcPct val="0"/>
              </a:spcAft>
              <a:buClr>
                <a:srgbClr val="005596"/>
              </a:buClr>
              <a:buSzPct val="100000"/>
              <a:buFont typeface="Wingdings" pitchFamily="2" charset="2"/>
              <a:buNone/>
              <a:tabLst/>
              <a:defRPr/>
            </a:pPr>
            <a:r>
              <a:rPr kumimoji="0" lang="en-US" sz="1050" b="1" i="0" u="none" strike="noStrike" kern="800" cap="none" spc="20" normalizeH="0" baseline="0" noProof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Wireless Solutions for IoT - SGUP </a:t>
            </a:r>
          </a:p>
        </p:txBody>
      </p:sp>
    </p:spTree>
    <p:extLst>
      <p:ext uri="{BB962C8B-B14F-4D97-AF65-F5344CB8AC3E}">
        <p14:creationId xmlns:p14="http://schemas.microsoft.com/office/powerpoint/2010/main" val="335508706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677A2-FFC4-A44A-A874-DDDDBEAB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BEEBD-19DE-B248-91A1-D8582061A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76ED9-1F91-294B-9C8E-47C128DBE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0DE63-F606-364D-B135-DC453B8A8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18A21-EF7F-C14F-875E-7512C6F6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3995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1AD2E-2C8D-D742-97E1-02D83BEAC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56EC94-74A7-5E45-B118-2B389720A4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D1B39-3BA9-5143-953A-5490FF3BF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41E55-D276-F74D-AE4B-FFFB9E04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F115AD-3920-DF45-ACAC-455BDC219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879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0D1B1-681B-F14D-B549-42A215B2D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ED499-A64B-3E47-9B94-8E41350FC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3B6C9-829E-F741-AACB-651078216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C3339-799C-FA47-88FE-9E7029B05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5367B0-E296-4646-A23E-D52A7D3B1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2EC2C-819D-9E4F-A19F-B5A41619B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97A32-D780-B940-A09D-F5D706BE4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F031EF-DEC4-A546-B2DB-B1A57A19E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C32519-0FB6-074A-BE25-B8D3A881B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FDE8D9-7E39-B04E-AD84-67F2EAD2E8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4C21D5-2FDD-554A-9D4B-84BCB1A7C6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EBD627-AF0A-7944-8DD3-5933A7B03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B68E55-0B4C-644E-9511-56B4B6CE6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D1C45C-D346-6048-9E6C-1BCBD8EE0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06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0C590-7D2C-154E-882F-C5937232D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1611C-8BCB-7A4E-8CCA-6DC0DC0DE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71AC49-1574-6E4B-A243-B6C30936E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1D3C8E-97A9-C64B-9410-0FE968FC6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47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6345B8-6C75-FD47-A125-8ABAD8DEE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A9EF06-3AA6-C54B-9BE1-92D00F40F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1AEDB-EEBB-1740-9CB7-5F10D2343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012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C520-1C8A-EA4C-BAD3-61F8764C9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B6068-AD5E-B943-9D02-7DA57C2E3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2754F1-402B-DF4D-9F9E-809509D35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213ED-D85C-FC41-8AD7-B0D2CE860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A9B5D-2C06-D543-9084-5035CDB55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0E17-C4C5-5F4A-8AB2-A12B628ED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746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289A6-0957-114E-90EA-06003041B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FB8D03-1014-A848-9FFE-7246F55CD6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A669A-1E84-DC4A-AA8B-62435CB3C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AA3D39-40A7-894E-89B4-0376EB64C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A32B0-6063-F345-A18D-972DAD468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E0B7FE-A9D0-334C-9319-CC103D66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640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38268-60D9-8643-BCA6-66A1EF41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1DBBD-5944-6942-8EB9-42B6E1BC5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AB6D6-8585-7148-BD20-FC7A9A8B8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98873-723B-8044-B81A-BA182AFBC5EB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8C5CD-A97E-D340-91BB-8B9F7E0D1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ACED0-2308-634C-AE96-B3E458CEE0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0436E-8FD1-264E-9C0F-5D2762F38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68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@nayangadre/the-kernel-kobject-device-model-explained-89d02350fa03" TargetMode="External"/><Relationship Id="rId3" Type="http://schemas.openxmlformats.org/officeDocument/2006/relationships/hyperlink" Target="https://linux-kernel-labs.github.io/master/lectures/intro.html" TargetMode="External"/><Relationship Id="rId7" Type="http://schemas.openxmlformats.org/officeDocument/2006/relationships/hyperlink" Target="https://www.thegeekdiary.com/understanding-the-sysfs-file-system-in-linux/" TargetMode="External"/><Relationship Id="rId2" Type="http://schemas.openxmlformats.org/officeDocument/2006/relationships/hyperlink" Target="https://bootlin.com/doc/training/linux-kernel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.opensourceforu.com/2011/02/linux-character-drivers" TargetMode="External"/><Relationship Id="rId5" Type="http://schemas.openxmlformats.org/officeDocument/2006/relationships/hyperlink" Target="https://www.ibm.com/developerworks/ru/library/l-linux_kernel_01/index.html" TargetMode="External"/><Relationship Id="rId4" Type="http://schemas.openxmlformats.org/officeDocument/2006/relationships/hyperlink" Target="https://www.kernel.org/doc/html/latest/filesystems/vfs.html" TargetMode="External"/><Relationship Id="rId9" Type="http://schemas.openxmlformats.org/officeDocument/2006/relationships/hyperlink" Target="http://www.cs.utexas.edu/~witchel/372/lectures/12.KernelSync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C0821A-2F0A-694D-99CF-E050695CC8B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45794" y="6128388"/>
            <a:ext cx="3300412" cy="328568"/>
          </a:xfrm>
        </p:spPr>
        <p:txBody>
          <a:bodyPr/>
          <a:lstStyle/>
          <a:p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Roman </a:t>
            </a:r>
            <a:r>
              <a:rPr lang="en-US" sz="1600" b="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Okhrimenko</a:t>
            </a:r>
            <a:r>
              <a:rPr lang="en-US" sz="1600" b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2019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F298D33-8B15-8145-969A-F8F6B6458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0942"/>
            <a:ext cx="12192001" cy="1075679"/>
          </a:xfrm>
          <a:noFill/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Linux Device Drivers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575CB7-23DA-784F-918E-A575F028108E}"/>
              </a:ext>
            </a:extLst>
          </p:cNvPr>
          <p:cNvSpPr txBox="1"/>
          <p:nvPr/>
        </p:nvSpPr>
        <p:spPr>
          <a:xfrm>
            <a:off x="5303956" y="3311177"/>
            <a:ext cx="15840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Lection 2</a:t>
            </a:r>
          </a:p>
        </p:txBody>
      </p:sp>
    </p:spTree>
    <p:extLst>
      <p:ext uri="{BB962C8B-B14F-4D97-AF65-F5344CB8AC3E}">
        <p14:creationId xmlns:p14="http://schemas.microsoft.com/office/powerpoint/2010/main" val="213218186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44927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3000" b="1" dirty="0">
                <a:latin typeface="Consolas" panose="020B0609020204030204" pitchFamily="49" charset="0"/>
                <a:cs typeface="Consolas" panose="020B0609020204030204" pitchFamily="49" charset="0"/>
              </a:rPr>
              <a:t> – user events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pushed to user space via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netlink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– a high speed multicast socket used in Linux for IPC on kernel and user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User space app can easily get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uevents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by waiting on socket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system service uses this mechanism on startup to create dynamic device directory and populate /dev with devices that are actually detected</a:t>
            </a:r>
            <a:br>
              <a:rPr lang="en-US" dirty="0"/>
            </a:b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1595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Concurrency in kernel 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31B3B6-7AD1-7A46-BA7B-BA4801CD8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45" y="1263650"/>
            <a:ext cx="5904656" cy="38935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28D5F7-625B-8149-A162-20135249C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32" y="1250950"/>
            <a:ext cx="5315818" cy="38851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E256A7-4BB2-F642-A5CD-8F638B3F722B}"/>
              </a:ext>
            </a:extLst>
          </p:cNvPr>
          <p:cNvSpPr txBox="1"/>
          <p:nvPr/>
        </p:nvSpPr>
        <p:spPr>
          <a:xfrm>
            <a:off x="191345" y="5157192"/>
            <a:ext cx="37720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onsolas" panose="020B0609020204030204" pitchFamily="49" charset="0"/>
                <a:cs typeface="Consolas" panose="020B0609020204030204" pitchFamily="49" charset="0"/>
              </a:rPr>
              <a:t>Pics by Alexander Shevchenko of GlobalLogic</a:t>
            </a:r>
          </a:p>
        </p:txBody>
      </p:sp>
    </p:spTree>
    <p:extLst>
      <p:ext uri="{BB962C8B-B14F-4D97-AF65-F5344CB8AC3E}">
        <p14:creationId xmlns:p14="http://schemas.microsoft.com/office/powerpoint/2010/main" val="335275328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Ways of handling concurrency in kernel </a:t>
            </a:r>
            <a:endParaRPr lang="en-US" b="1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14B4D45-74C8-C643-9303-38EFADC85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5091332"/>
              </p:ext>
            </p:extLst>
          </p:nvPr>
        </p:nvGraphicFramePr>
        <p:xfrm>
          <a:off x="479377" y="1195184"/>
          <a:ext cx="11377263" cy="446606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312368">
                  <a:extLst>
                    <a:ext uri="{9D8B030D-6E8A-4147-A177-3AD203B41FA5}">
                      <a16:colId xmlns:a16="http://schemas.microsoft.com/office/drawing/2014/main" val="3473629038"/>
                    </a:ext>
                  </a:extLst>
                </a:gridCol>
                <a:gridCol w="6428949">
                  <a:extLst>
                    <a:ext uri="{9D8B030D-6E8A-4147-A177-3AD203B41FA5}">
                      <a16:colId xmlns:a16="http://schemas.microsoft.com/office/drawing/2014/main" val="3606526290"/>
                    </a:ext>
                  </a:extLst>
                </a:gridCol>
                <a:gridCol w="1635946">
                  <a:extLst>
                    <a:ext uri="{9D8B030D-6E8A-4147-A177-3AD203B41FA5}">
                      <a16:colId xmlns:a16="http://schemas.microsoft.com/office/drawing/2014/main" val="1447554796"/>
                    </a:ext>
                  </a:extLst>
                </a:gridCol>
              </a:tblGrid>
              <a:tr h="558258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Mechanism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Description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Scope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3508597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Atomic operations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One cycle read-modify-write instructions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536525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Memory barrier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Avoiding instructions reordering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</a:t>
                      </a:r>
                      <a:endParaRPr lang="en-US"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6640062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Spin lock</a:t>
                      </a:r>
                      <a:endParaRPr lang="en-US" sz="2000" b="1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Lock with busy wait (R/W spins locks)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6106499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Semaphore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Lock with blocking wait (R/W semaphores)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499920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 int disable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Forbid handling of interrupts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4424196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 </a:t>
                      </a:r>
                      <a:r>
                        <a:rPr lang="en-US" sz="2000" b="1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softirq</a:t>
                      </a:r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disable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Forbid deferrable function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Local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5559550"/>
                  </a:ext>
                </a:extLst>
              </a:tr>
              <a:tr h="558258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Global int disable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Forbid interrupt and </a:t>
                      </a:r>
                      <a:r>
                        <a:rPr lang="en-US" sz="200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softirq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 handling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All CPUs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001342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508230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Atomic operations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5E1E01-963D-8B45-9E10-C4EA42CC6C58}"/>
              </a:ext>
            </a:extLst>
          </p:cNvPr>
          <p:cNvSpPr txBox="1"/>
          <p:nvPr/>
        </p:nvSpPr>
        <p:spPr>
          <a:xfrm>
            <a:off x="335360" y="764704"/>
            <a:ext cx="11233248" cy="59529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Machine instructions that make 0 or 1 aligned memory access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Read-modify-write type of instructions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Locks the memory bus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Implementation is architecture dependent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Linux provides wrappers for these operations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Defined in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arc/arm/include/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atomic.h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50"/>
              </a:spcBef>
              <a:spcAft>
                <a:spcPts val="50"/>
              </a:spcAft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Some API: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atomic_read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atomic_set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v,i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atomic_fetch_add_unless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atomic_t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*v, int a, int u)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atomic64_cmpxchg_relaxed(atomic64_t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ptr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long long old, long long new)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Very effective for its purpose.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2267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Memory barriers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5165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Compiler do its optimizations like reorders memory accesses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Basically says compiler more about context of following operations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Architecture dependent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Defined in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arc/arm/include/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barrier.h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50"/>
              </a:spcBef>
              <a:spcAft>
                <a:spcPts val="50"/>
              </a:spcAft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50"/>
              </a:spcBef>
              <a:spcAft>
                <a:spcPts val="50"/>
              </a:spcAft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Some API: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mb() – memory barrier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rmb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– read memory barrier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wmb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 – write memory barrier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so on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Very effective for its purpose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May lead to less optimal code but more reliable</a:t>
            </a:r>
          </a:p>
          <a:p>
            <a:pPr marL="342900" indent="-342900">
              <a:spcBef>
                <a:spcPts val="50"/>
              </a:spcBef>
              <a:spcAft>
                <a:spcPts val="50"/>
              </a:spcAft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4831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Spin locks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Execution of instructions waiting for lock to free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Only useful on multi-processor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Insures only one kernel thread runs a routine at a time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Value of 1 means lock is free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Architecture dependent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Defined in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arc/arm/include/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asm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spinlock.h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Some API: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arch_spin_lock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 lock)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arch_spin_trylock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arch_spinlock_t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*lock)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arch_read_lock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arch_rwlock_t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*lock)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arch_write_lock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arch_rwlock_t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*lock)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 pros and cons</a:t>
            </a:r>
          </a:p>
        </p:txBody>
      </p:sp>
    </p:spTree>
    <p:extLst>
      <p:ext uri="{BB962C8B-B14F-4D97-AF65-F5344CB8AC3E}">
        <p14:creationId xmlns:p14="http://schemas.microsoft.com/office/powerpoint/2010/main" val="114200488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Semaphores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Higher level of synchronization routine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Semaphores suspend a waiting process, so can’t be called from interrupt handlers and deferrable functions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Actually, can be using special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implemetations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Example API: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sema_init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int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down 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void up 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down_interruptible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(struct semaphore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sem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are read/write semaphores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Allows multiple readers. Queues waiters, so it is fair to writers</a:t>
            </a:r>
          </a:p>
        </p:txBody>
      </p:sp>
    </p:spTree>
    <p:extLst>
      <p:ext uri="{BB962C8B-B14F-4D97-AF65-F5344CB8AC3E}">
        <p14:creationId xmlns:p14="http://schemas.microsoft.com/office/powerpoint/2010/main" val="4144583873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Disabling INTs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Local: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Effective on current CPU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Fast to execute – one ASM instruction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Need to remember state to restore it after routine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Disable software IRQ: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Seems self explanatory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is an implementation in kernel for ”” </a:t>
            </a: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Globally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Effective on all CPUs in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Costly for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Only for highly critical operations like hardware resource allocations</a:t>
            </a:r>
          </a:p>
        </p:txBody>
      </p:sp>
    </p:spTree>
    <p:extLst>
      <p:ext uri="{BB962C8B-B14F-4D97-AF65-F5344CB8AC3E}">
        <p14:creationId xmlns:p14="http://schemas.microsoft.com/office/powerpoint/2010/main" val="182955083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Critical sections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C6172-43E6-C346-9606-29D4E0CE0E3A}"/>
              </a:ext>
            </a:extLst>
          </p:cNvPr>
          <p:cNvSpPr txBox="1"/>
          <p:nvPr/>
        </p:nvSpPr>
        <p:spPr>
          <a:xfrm>
            <a:off x="263352" y="908720"/>
            <a:ext cx="1144927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Short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- disable interrupts (&amp; grab spin lock on MPs)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</a:p>
          <a:p>
            <a:pPr lvl="2"/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 implemented in 2 parts – top half and bottom half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-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top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is a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short critical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section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- bottom – implements heavy part of critical section</a:t>
            </a:r>
          </a:p>
          <a:p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On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one processor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system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uni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-processor no sync required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	On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multiprocessor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need to use a lock to protect data 	structures from concurrent access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4383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D6A9-DE40-1C49-A087-00B2DBC84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89" y="1"/>
            <a:ext cx="12192001" cy="692696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D5B7FC-44A9-9A48-B2DC-27C7F29C9FAA}"/>
              </a:ext>
            </a:extLst>
          </p:cNvPr>
          <p:cNvSpPr txBox="1"/>
          <p:nvPr/>
        </p:nvSpPr>
        <p:spPr>
          <a:xfrm>
            <a:off x="119336" y="836712"/>
            <a:ext cx="115212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hlinkClick r:id="rId2"/>
              </a:rPr>
              <a:t>https://bootlin.com/doc/training/linux-kernel/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3"/>
              </a:rPr>
              <a:t>https://linux-kernel-labs.github.io/master/lectures/intro.html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4"/>
              </a:rPr>
              <a:t>https://www.kernel.org/doc/html/latest/filesystems/vfs.html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>
                <a:hlinkClick r:id="rId5"/>
              </a:rPr>
              <a:t>https://www.ibm.com/developerworks/ru/library/l-linux_kernel_01/index.html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6"/>
              </a:rPr>
              <a:t>http://www.opensourceforu.com/2011/02/linux-character-drivers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7"/>
              </a:rPr>
              <a:t>https://www.thegeekdiary.com/understanding-the-sysfs-file-system-in-linux/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8"/>
              </a:rPr>
              <a:t>https://medium.com/@nayangadre/the-kernel-kobject-device-model-explained-89d02350fa03</a:t>
            </a:r>
            <a:endParaRPr lang="en-US" dirty="0"/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9"/>
              </a:rPr>
              <a:t>http://www.cs.utexas.edu/~witchel/372/lectures</a:t>
            </a: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6531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B64D5-1AC3-9249-86C2-9EF5B7A87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84773"/>
            <a:ext cx="12192001" cy="1075679"/>
          </a:xfrm>
          <a:solidFill>
            <a:schemeClr val="bg2">
              <a:alpha val="40000"/>
            </a:schemeClr>
          </a:solidFill>
        </p:spPr>
        <p:txBody>
          <a:bodyPr/>
          <a:lstStyle/>
          <a:p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Questions to answer on this 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93FFAC-C4CA-3444-A948-04B9F0AF252A}"/>
              </a:ext>
            </a:extLst>
          </p:cNvPr>
          <p:cNvSpPr txBox="1"/>
          <p:nvPr/>
        </p:nvSpPr>
        <p:spPr>
          <a:xfrm>
            <a:off x="342900" y="1168400"/>
            <a:ext cx="115316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1. What is Linux Device Model?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2. How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 work?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Udev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service made possible by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uevent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that easy (not really)?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4. Is it my job to handle a concurrency in kernel?</a:t>
            </a:r>
          </a:p>
          <a:p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5. What synchronization mechanisms exist in kernel?</a:t>
            </a: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23965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54053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3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ea typeface="MS PGothic" pitchFamily="34" charset="-128"/>
                <a:cs typeface="Consolas" panose="020B0609020204030204" pitchFamily="49" charset="0"/>
              </a:rPr>
              <a:t>What is Linux Device Model?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It is an improved way of representation for system hardware layout and its dependencies.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Was developed to ease power system description, as it is highly hierarchical.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Defines a kind of ”abstract class” for device description and following object-oriented model.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Linux kernel exposes all the devices, drivers, buses in the exact hierarchy in which they exist physically in the system through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Facilitates ref counting, hot plug support, device classes and more</a:t>
            </a:r>
          </a:p>
        </p:txBody>
      </p:sp>
    </p:spTree>
    <p:extLst>
      <p:ext uri="{BB962C8B-B14F-4D97-AF65-F5344CB8AC3E}">
        <p14:creationId xmlns:p14="http://schemas.microsoft.com/office/powerpoint/2010/main" val="6938853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ea typeface="MS PGothic" pitchFamily="34" charset="-128"/>
                <a:cs typeface="Consolas" panose="020B0609020204030204" pitchFamily="49" charset="0"/>
              </a:rPr>
              <a:t>What is Linux Device Model?</a:t>
            </a:r>
            <a:endParaRPr lang="en-US" sz="4400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0DD64B52-AE46-6840-AD72-B326E4CB5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992" y="1088312"/>
            <a:ext cx="9838016" cy="46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58571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Serves as base data structure to implement device model</a:t>
            </a:r>
          </a:p>
          <a:p>
            <a:pPr lvl="1"/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Entry is created in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for each declared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May belong to only one subsystem and a subsystem must contain only identically embedded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Implements ref counting for its attributes via </a:t>
            </a:r>
            <a:r>
              <a:rPr lang="en-US" sz="2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dentry’s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d_fsdata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kref</a:t>
            </a:r>
            <a:r>
              <a:rPr lang="en-US" sz="2200" i="1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support classic put(), get() methods to interact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Should link itself to corresponding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1406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Describes default behavior for a family of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of the same “type” point at the same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structure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Declares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release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method for its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to deconstruct entries when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refs count become zero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Defines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sysfs_ops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and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default_attrs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same for related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kojects</a:t>
            </a: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0546F5-4855-F244-9F89-8284B1174E38}"/>
              </a:ext>
            </a:extLst>
          </p:cNvPr>
          <p:cNvSpPr txBox="1"/>
          <p:nvPr/>
        </p:nvSpPr>
        <p:spPr>
          <a:xfrm>
            <a:off x="1487488" y="4437112"/>
            <a:ext cx="835292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static struct </a:t>
            </a:r>
            <a:r>
              <a:rPr lang="en-US" sz="2200" dirty="0" err="1">
                <a:latin typeface="Menlo" panose="020B0609030804020204" pitchFamily="49" charset="0"/>
              </a:rPr>
              <a:t>kobj_type</a:t>
            </a:r>
            <a:r>
              <a:rPr lang="en-US" sz="2200" dirty="0">
                <a:latin typeface="Menlo" panose="020B0609030804020204" pitchFamily="49" charset="0"/>
              </a:rPr>
              <a:t> </a:t>
            </a:r>
            <a:r>
              <a:rPr lang="en-US" sz="2200" dirty="0" err="1">
                <a:latin typeface="Menlo" panose="020B0609030804020204" pitchFamily="49" charset="0"/>
              </a:rPr>
              <a:t>fw_cfg_sysfs_entry_ktype</a:t>
            </a:r>
            <a:r>
              <a:rPr lang="en-US" sz="2200" dirty="0">
                <a:latin typeface="Menlo" panose="020B0609030804020204" pitchFamily="49" charset="0"/>
              </a:rPr>
              <a:t> = {</a:t>
            </a:r>
          </a:p>
          <a:p>
            <a:r>
              <a:rPr lang="en-US" sz="2200" dirty="0">
                <a:latin typeface="Menlo" panose="020B0609030804020204" pitchFamily="49" charset="0"/>
              </a:rPr>
              <a:t>	.</a:t>
            </a:r>
            <a:r>
              <a:rPr lang="en-US" sz="2200" dirty="0" err="1">
                <a:latin typeface="Menlo" panose="020B0609030804020204" pitchFamily="49" charset="0"/>
              </a:rPr>
              <a:t>default_attrs</a:t>
            </a:r>
            <a:r>
              <a:rPr lang="en-US" sz="2200" dirty="0">
                <a:latin typeface="Menlo" panose="020B0609030804020204" pitchFamily="49" charset="0"/>
              </a:rPr>
              <a:t> = </a:t>
            </a:r>
            <a:r>
              <a:rPr lang="en-US" sz="2200" dirty="0" err="1">
                <a:latin typeface="Menlo" panose="020B0609030804020204" pitchFamily="49" charset="0"/>
              </a:rPr>
              <a:t>fw_cfg_sysfs_entry_attrs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	.</a:t>
            </a:r>
            <a:r>
              <a:rPr lang="en-US" sz="2200" dirty="0" err="1">
                <a:latin typeface="Menlo" panose="020B0609030804020204" pitchFamily="49" charset="0"/>
              </a:rPr>
              <a:t>sysfs_ops</a:t>
            </a:r>
            <a:r>
              <a:rPr lang="en-US" sz="2200" dirty="0">
                <a:latin typeface="Menlo" panose="020B0609030804020204" pitchFamily="49" charset="0"/>
              </a:rPr>
              <a:t> = &amp;</a:t>
            </a:r>
            <a:r>
              <a:rPr lang="en-US" sz="2200" dirty="0" err="1">
                <a:latin typeface="Menlo" panose="020B0609030804020204" pitchFamily="49" charset="0"/>
              </a:rPr>
              <a:t>fw_cfg_sysfs_attr_ops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	.release = </a:t>
            </a:r>
            <a:r>
              <a:rPr lang="en-US" sz="2200" dirty="0" err="1">
                <a:latin typeface="Menlo" panose="020B0609030804020204" pitchFamily="49" charset="0"/>
              </a:rPr>
              <a:t>fw_cfg_sysfs_release_entry</a:t>
            </a:r>
            <a:r>
              <a:rPr lang="en-US" sz="2200" dirty="0">
                <a:latin typeface="Menlo" panose="020B0609030804020204" pitchFamily="49" charset="0"/>
              </a:rPr>
              <a:t>,</a:t>
            </a:r>
          </a:p>
          <a:p>
            <a:r>
              <a:rPr lang="en-US" sz="2200" dirty="0">
                <a:latin typeface="Menlo" panose="020B0609030804020204" pitchFamily="49" charset="0"/>
              </a:rPr>
              <a:t>};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80123855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other k’s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Aggregates collections of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into single place, like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bus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in /sys/bus – groups all buses in system</a:t>
            </a:r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Unlike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only groups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 logical subsets and not share functionality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F638A8-9F56-B94B-B64E-AA18705EADE1}"/>
              </a:ext>
            </a:extLst>
          </p:cNvPr>
          <p:cNvSpPr txBox="1"/>
          <p:nvPr/>
        </p:nvSpPr>
        <p:spPr>
          <a:xfrm>
            <a:off x="911424" y="3151815"/>
            <a:ext cx="110172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kset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latin typeface="Menlo" panose="020B0609030804020204" pitchFamily="49" charset="0"/>
              </a:rPr>
              <a:t>{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list_head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list</a:t>
            </a:r>
            <a:r>
              <a:rPr lang="en-US" dirty="0">
                <a:latin typeface="Menlo" panose="020B0609030804020204" pitchFamily="49" charset="0"/>
              </a:rPr>
              <a:t>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list of linked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kobjects</a:t>
            </a:r>
            <a:endParaRPr lang="en-US" dirty="0">
              <a:solidFill>
                <a:srgbClr val="FF0000"/>
              </a:solidFill>
              <a:latin typeface="Menlo" panose="020B06090308040202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spinlock_t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latin typeface="Menlo" panose="020B0609030804020204" pitchFamily="49" charset="0"/>
              </a:rPr>
              <a:t>list_lock</a:t>
            </a:r>
            <a:r>
              <a:rPr lang="en-US" dirty="0">
                <a:latin typeface="Menlo" panose="020B0609030804020204" pitchFamily="49" charset="0"/>
              </a:rPr>
              <a:t>;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spinlock protecting linked list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struct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kobject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Menlo" panose="020B0609030804020204" pitchFamily="49" charset="0"/>
              </a:rPr>
              <a:t>kobj</a:t>
            </a:r>
            <a:r>
              <a:rPr lang="en-US" dirty="0">
                <a:latin typeface="Menlo" panose="020B0609030804020204" pitchFamily="49" charset="0"/>
              </a:rPr>
              <a:t>; 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base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kobject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representing this set</a:t>
            </a:r>
          </a:p>
          <a:p>
            <a:r>
              <a:rPr lang="en-US" dirty="0">
                <a:solidFill>
                  <a:schemeClr val="accent1"/>
                </a:solidFill>
                <a:latin typeface="Menlo" panose="020B0609030804020204" pitchFamily="49" charset="0"/>
              </a:rPr>
              <a:t>	const struct </a:t>
            </a:r>
            <a:r>
              <a:rPr lang="en-US" dirty="0" err="1">
                <a:solidFill>
                  <a:srgbClr val="00B050"/>
                </a:solidFill>
                <a:latin typeface="Menlo" panose="020B0609030804020204" pitchFamily="49" charset="0"/>
              </a:rPr>
              <a:t>kset_uevent_ops</a:t>
            </a:r>
            <a:r>
              <a:rPr lang="en-US" dirty="0">
                <a:solidFill>
                  <a:srgbClr val="00B050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*</a:t>
            </a:r>
            <a:r>
              <a:rPr lang="en-US" dirty="0" err="1">
                <a:solidFill>
                  <a:schemeClr val="accent5">
                    <a:lumMod val="75000"/>
                  </a:schemeClr>
                </a:solidFill>
                <a:latin typeface="Menlo" panose="020B0609030804020204" pitchFamily="49" charset="0"/>
              </a:rPr>
              <a:t>uevent_ops</a:t>
            </a:r>
            <a:r>
              <a:rPr lang="en-US" dirty="0">
                <a:latin typeface="Menlo" panose="020B0609030804020204" pitchFamily="49" charset="0"/>
              </a:rPr>
              <a:t>;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points to structure that </a:t>
            </a:r>
            <a:r>
              <a:rPr lang="en-US" dirty="0">
                <a:latin typeface="Menlo" panose="020B0609030804020204" pitchFamily="49" charset="0"/>
              </a:rPr>
              <a:t>							  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// describes </a:t>
            </a:r>
            <a:r>
              <a:rPr lang="en-US" dirty="0" err="1">
                <a:solidFill>
                  <a:srgbClr val="FF0000"/>
                </a:solidFill>
                <a:latin typeface="Menlo" panose="020B0609030804020204" pitchFamily="49" charset="0"/>
              </a:rPr>
              <a:t>hotplug</a:t>
            </a:r>
            <a:r>
              <a:rPr lang="en-US" dirty="0">
                <a:solidFill>
                  <a:srgbClr val="FF0000"/>
                </a:solidFill>
                <a:latin typeface="Menlo" panose="020B0609030804020204" pitchFamily="49" charset="0"/>
              </a:rPr>
              <a:t> behavior</a:t>
            </a:r>
          </a:p>
          <a:p>
            <a:r>
              <a:rPr lang="en-US" dirty="0">
                <a:latin typeface="Menlo" panose="020B0609030804020204" pitchFamily="49" charset="0"/>
              </a:rPr>
              <a:t>} __</a:t>
            </a:r>
            <a:r>
              <a:rPr lang="en-US" dirty="0" err="1">
                <a:latin typeface="Menlo" panose="020B0609030804020204" pitchFamily="49" charset="0"/>
              </a:rPr>
              <a:t>randomize_layout</a:t>
            </a:r>
            <a:r>
              <a:rPr lang="en-US" dirty="0">
                <a:latin typeface="Menlo" panose="020B0609030804020204" pitchFamily="49" charset="0"/>
              </a:rPr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35297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Kobject_attribute</a:t>
            </a:r>
            <a:endParaRPr lang="en-US" sz="3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Represented as </a:t>
            </a:r>
            <a:r>
              <a:rPr lang="en-US" sz="2200" b="1" dirty="0">
                <a:latin typeface="Consolas" panose="020B0609020204030204" pitchFamily="49" charset="0"/>
                <a:cs typeface="Consolas" panose="020B0609020204030204" pitchFamily="49" charset="0"/>
              </a:rPr>
              <a:t>file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in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unlike all other k’s</a:t>
            </a:r>
          </a:p>
          <a:p>
            <a:pPr lvl="1"/>
            <a:endParaRPr lang="en-US" sz="22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Implements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show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store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methods to interact with it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Modes and levels of access should be defined as for other files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Use 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__ATTR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macro to set attributes and specify r/w mode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Follow by defining </a:t>
            </a:r>
            <a:r>
              <a:rPr lang="en-US" sz="2200" b="1" i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attribute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2200" b="1" i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attribute_group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to pass to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sysfs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set up routines</a:t>
            </a:r>
            <a:r>
              <a:rPr lang="en-US" sz="2200" b="1" i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There are also </a:t>
            </a:r>
            <a:r>
              <a:rPr lang="en-US" sz="22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binary_attributes</a:t>
            </a:r>
            <a:endParaRPr lang="en-US" sz="2200" b="1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92152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6809424-FD07-204E-BBBE-43B391104011}"/>
              </a:ext>
            </a:extLst>
          </p:cNvPr>
          <p:cNvSpPr/>
          <p:nvPr/>
        </p:nvSpPr>
        <p:spPr>
          <a:xfrm>
            <a:off x="0" y="0"/>
            <a:ext cx="12192000" cy="769441"/>
          </a:xfrm>
          <a:prstGeom prst="rect">
            <a:avLst/>
          </a:prstGeom>
          <a:solidFill>
            <a:schemeClr val="bg2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ktype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4400" dirty="0" err="1"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4400" dirty="0">
                <a:latin typeface="Consolas" panose="020B0609020204030204" pitchFamily="49" charset="0"/>
                <a:cs typeface="Consolas" panose="020B0609020204030204" pitchFamily="49" charset="0"/>
              </a:rPr>
              <a:t> and </a:t>
            </a:r>
            <a:r>
              <a:rPr lang="en-US" sz="4400" b="1" dirty="0">
                <a:latin typeface="Consolas" panose="020B0609020204030204" pitchFamily="49" charset="0"/>
                <a:cs typeface="Consolas" panose="020B0609020204030204" pitchFamily="49" charset="0"/>
              </a:rPr>
              <a:t>other k’s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ADD3D-E029-F744-9BF7-8B4C5E87D976}"/>
              </a:ext>
            </a:extLst>
          </p:cNvPr>
          <p:cNvSpPr txBox="1"/>
          <p:nvPr/>
        </p:nvSpPr>
        <p:spPr>
          <a:xfrm>
            <a:off x="479376" y="806466"/>
            <a:ext cx="1123324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Consolas" panose="020B0609020204030204" pitchFamily="49" charset="0"/>
                <a:cs typeface="Consolas" panose="020B0609020204030204" pitchFamily="49" charset="0"/>
              </a:rPr>
              <a:t>k’s have self explanatory API</a:t>
            </a:r>
          </a:p>
          <a:p>
            <a:endParaRPr lang="en-US" sz="3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kobject_add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*parent ...);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kobject_del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kobject_put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kset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kset_create_and_add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 char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*name, ...);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kobj_type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get_ktype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 </a:t>
            </a:r>
            <a:r>
              <a:rPr lang="en-US" sz="2200" dirty="0" err="1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kobject</a:t>
            </a:r>
            <a:r>
              <a:rPr lang="en-US" sz="2200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kobj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707106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3844</TotalTime>
  <Words>1411</Words>
  <Application>Microsoft Macintosh PowerPoint</Application>
  <PresentationFormat>Widescreen</PresentationFormat>
  <Paragraphs>212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Menlo</vt:lpstr>
      <vt:lpstr>Wingdings</vt:lpstr>
      <vt:lpstr>Office Theme</vt:lpstr>
      <vt:lpstr>Linux Device Drivers</vt:lpstr>
      <vt:lpstr>Questions to answer on this 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Device Drivers</dc:title>
  <dc:creator>Roman Okhrimenko</dc:creator>
  <cp:lastModifiedBy>Roman Okhrimenko</cp:lastModifiedBy>
  <cp:revision>185</cp:revision>
  <dcterms:created xsi:type="dcterms:W3CDTF">2019-11-07T20:18:55Z</dcterms:created>
  <dcterms:modified xsi:type="dcterms:W3CDTF">2019-11-18T00:18:01Z</dcterms:modified>
</cp:coreProperties>
</file>